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41" r:id="rId9"/>
    <p:sldId id="320" r:id="rId10"/>
    <p:sldId id="321" r:id="rId11"/>
    <p:sldId id="322" r:id="rId12"/>
    <p:sldId id="323" r:id="rId13"/>
    <p:sldId id="342" r:id="rId14"/>
    <p:sldId id="324" r:id="rId15"/>
    <p:sldId id="325" r:id="rId16"/>
    <p:sldId id="326" r:id="rId17"/>
    <p:sldId id="343" r:id="rId18"/>
    <p:sldId id="327" r:id="rId19"/>
    <p:sldId id="328" r:id="rId20"/>
    <p:sldId id="329" r:id="rId21"/>
    <p:sldId id="330" r:id="rId22"/>
    <p:sldId id="331" r:id="rId23"/>
    <p:sldId id="332" r:id="rId24"/>
    <p:sldId id="333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7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67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554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163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6019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83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709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1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53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09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515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137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165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74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734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1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90500"/>
            <a:ext cx="11531600" cy="115570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Тема 3. Развитие </a:t>
            </a:r>
            <a:r>
              <a:rPr lang="ru-RU" sz="4400" b="1" dirty="0"/>
              <a:t>и совершенствование законодательной базы Республики Беларусь в сфере борьбы с допингом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981201"/>
            <a:ext cx="11328400" cy="4060162"/>
          </a:xfrm>
        </p:spPr>
        <p:txBody>
          <a:bodyPr>
            <a:normAutofit fontScale="92500" lnSpcReduction="10000"/>
          </a:bodyPr>
          <a:lstStyle/>
          <a:p>
            <a:endParaRPr lang="ru-RU" sz="2800" dirty="0"/>
          </a:p>
          <a:p>
            <a:pPr marL="0" indent="0">
              <a:buNone/>
            </a:pPr>
            <a:r>
              <a:rPr lang="ru-RU" sz="3500" b="1" dirty="0" smtClean="0"/>
              <a:t>1. </a:t>
            </a:r>
            <a:r>
              <a:rPr lang="ru-RU" sz="3500" b="1" dirty="0"/>
              <a:t>Конвенции и протоколы в сфере борьбы с допингом</a:t>
            </a:r>
          </a:p>
          <a:p>
            <a:pPr marL="0" indent="0">
              <a:buNone/>
            </a:pPr>
            <a:r>
              <a:rPr lang="ru-RU" sz="3500" b="1" dirty="0" smtClean="0"/>
              <a:t>2. </a:t>
            </a:r>
            <a:r>
              <a:rPr lang="ru-RU" sz="3500" b="1" dirty="0"/>
              <a:t>Закон Республики Беларусь «О физической культур и спорте»</a:t>
            </a:r>
          </a:p>
          <a:p>
            <a:pPr marL="0" indent="0">
              <a:buNone/>
            </a:pPr>
            <a:r>
              <a:rPr lang="ru-RU" sz="3500" b="1" dirty="0" smtClean="0"/>
              <a:t>3. </a:t>
            </a:r>
            <a:r>
              <a:rPr lang="ru-RU" sz="3500" b="1" dirty="0"/>
              <a:t>Указы и постановления Президента и Совета </a:t>
            </a:r>
            <a:r>
              <a:rPr lang="ru-RU" sz="3500" b="1" dirty="0" smtClean="0"/>
              <a:t>Министров </a:t>
            </a:r>
            <a:r>
              <a:rPr lang="ru-RU" sz="3500" b="1" dirty="0"/>
              <a:t>в сфере борьбы с допингом</a:t>
            </a:r>
          </a:p>
          <a:p>
            <a:pPr marL="0" indent="0">
              <a:buNone/>
            </a:pPr>
            <a:r>
              <a:rPr lang="ru-RU" sz="3500" b="1" dirty="0" smtClean="0"/>
              <a:t>4. </a:t>
            </a:r>
            <a:r>
              <a:rPr lang="ru-RU" sz="3500" b="1" dirty="0"/>
              <a:t>Ответственность за употребление допинга согласно Трудового кодекса</a:t>
            </a:r>
          </a:p>
        </p:txBody>
      </p:sp>
    </p:spTree>
    <p:extLst>
      <p:ext uri="{BB962C8B-B14F-4D97-AF65-F5344CB8AC3E}">
        <p14:creationId xmlns:p14="http://schemas.microsoft.com/office/powerpoint/2010/main" xmlns="" val="10811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977899"/>
            <a:ext cx="10515600" cy="5063463"/>
          </a:xfrm>
        </p:spPr>
        <p:txBody>
          <a:bodyPr>
            <a:normAutofit/>
          </a:bodyPr>
          <a:lstStyle/>
          <a:p>
            <a:r>
              <a:rPr lang="ru-RU" sz="2800" dirty="0"/>
              <a:t>Названным Законом определяется </a:t>
            </a:r>
            <a:r>
              <a:rPr lang="ru-RU" sz="2800" b="1" u="sng" dirty="0"/>
              <a:t>правовой статус </a:t>
            </a:r>
            <a:r>
              <a:rPr lang="ru-RU" sz="2800" dirty="0"/>
              <a:t>и основные </a:t>
            </a:r>
            <a:r>
              <a:rPr lang="ru-RU" sz="2800" b="1" u="sng" dirty="0"/>
              <a:t>функции</a:t>
            </a:r>
            <a:r>
              <a:rPr lang="ru-RU" sz="2800" dirty="0"/>
              <a:t> Национального антидопингового агентства, которое является государственной некоммерческой организацией, созданной в целях предотвращения допинга в спорте и борьбы с ним, организации </a:t>
            </a:r>
            <a:r>
              <a:rPr lang="ru-RU" sz="2800" dirty="0" smtClean="0"/>
              <a:t>допинг-контроля</a:t>
            </a:r>
            <a:r>
              <a:rPr lang="ru-RU" sz="2800" dirty="0"/>
              <a:t>, признанной Всемирным антидопинговым агентством и выполняющей в соответствии с его требованиями функции национальной антидопинговой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372680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177800"/>
            <a:ext cx="9083502" cy="6223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Функции агентства (НАДА):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800101"/>
            <a:ext cx="11531600" cy="596900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разработка</a:t>
            </a:r>
            <a:r>
              <a:rPr lang="ru-RU" sz="2400" dirty="0" smtClean="0"/>
              <a:t> </a:t>
            </a:r>
            <a:r>
              <a:rPr lang="ru-RU" sz="2400" dirty="0"/>
              <a:t>в соответствии со Всемирным антидопинговым кодексом, иными решениями соответствующих международных спортивных организаций, Положения об антидопинговых правилах Республики Беларусь, регулирующее в том числе вопросы организации, проведения и управления всеми этапами допинг-контроля в Республике Беларусь</a:t>
            </a:r>
            <a:r>
              <a:rPr lang="ru-RU" sz="2400" dirty="0" smtClean="0"/>
              <a:t>;</a:t>
            </a:r>
          </a:p>
          <a:p>
            <a:r>
              <a:rPr lang="ru-RU" sz="2400" b="1" dirty="0" smtClean="0"/>
              <a:t>управление</a:t>
            </a:r>
            <a:r>
              <a:rPr lang="ru-RU" sz="2400" dirty="0" smtClean="0"/>
              <a:t> </a:t>
            </a:r>
            <a:r>
              <a:rPr lang="ru-RU" sz="2400" dirty="0"/>
              <a:t>всеми этапами допинг-контроля в Республике Беларусь</a:t>
            </a:r>
            <a:r>
              <a:rPr lang="ru-RU" sz="2400" dirty="0" smtClean="0"/>
              <a:t>;</a:t>
            </a:r>
          </a:p>
          <a:p>
            <a:r>
              <a:rPr lang="ru-RU" sz="2400" b="1" dirty="0" smtClean="0"/>
              <a:t>информирование</a:t>
            </a:r>
            <a:r>
              <a:rPr lang="ru-RU" sz="2400" dirty="0" smtClean="0"/>
              <a:t> </a:t>
            </a:r>
            <a:r>
              <a:rPr lang="ru-RU" sz="2400" dirty="0"/>
              <a:t>заинтересованных субъектов об обстоятельствах, имеющих значение для привлечения к ответственности лиц, виновных в допинге в спорте; </a:t>
            </a:r>
            <a:endParaRPr lang="ru-RU" sz="2400" dirty="0" smtClean="0"/>
          </a:p>
          <a:p>
            <a:r>
              <a:rPr lang="ru-RU" sz="2400" b="1" dirty="0" smtClean="0"/>
              <a:t>сбор</a:t>
            </a:r>
            <a:r>
              <a:rPr lang="ru-RU" sz="2400" dirty="0" smtClean="0"/>
              <a:t> </a:t>
            </a:r>
            <a:r>
              <a:rPr lang="ru-RU" sz="2400" dirty="0"/>
              <a:t>информации о местонахождении спортсменов, подлежащих тестированию, сведений, относящихся к возможному нарушению Положения об антидопинговых правилах Республики Беларусь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b="1" u="sng" dirty="0"/>
              <a:t>Содействие предотвращению </a:t>
            </a:r>
            <a:r>
              <a:rPr lang="ru-RU" sz="2400" dirty="0"/>
              <a:t>допинга в спорте и борьбе с ним вменено в обязанности </a:t>
            </a:r>
            <a:r>
              <a:rPr lang="ru-RU" sz="2400" b="1" u="sng" dirty="0" smtClean="0"/>
              <a:t>НОК Республики </a:t>
            </a:r>
            <a:r>
              <a:rPr lang="ru-RU" sz="2400" b="1" u="sng" dirty="0"/>
              <a:t>Беларусь, федерациям по виду (видам) спорта, а также иным субъектам.</a:t>
            </a:r>
          </a:p>
        </p:txBody>
      </p:sp>
    </p:spTree>
    <p:extLst>
      <p:ext uri="{BB962C8B-B14F-4D97-AF65-F5344CB8AC3E}">
        <p14:creationId xmlns:p14="http://schemas.microsoft.com/office/powerpoint/2010/main" xmlns="" val="12940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79400"/>
            <a:ext cx="11493500" cy="576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Кроме того, нормы Закона о физической культуре и спорте </a:t>
            </a:r>
            <a:r>
              <a:rPr lang="ru-RU" sz="2800" b="1" u="sng" dirty="0"/>
              <a:t>определяют: </a:t>
            </a:r>
            <a:endParaRPr lang="ru-RU" sz="2800" b="1" u="sng" dirty="0" smtClean="0"/>
          </a:p>
          <a:p>
            <a:r>
              <a:rPr lang="ru-RU" sz="2800" dirty="0" smtClean="0"/>
              <a:t>понятия </a:t>
            </a:r>
            <a:r>
              <a:rPr lang="ru-RU" sz="2800" dirty="0"/>
              <a:t>”допинг в спорте“, а также ”нарушение антидопингового правила“; </a:t>
            </a:r>
            <a:endParaRPr lang="ru-RU" sz="2800" dirty="0" smtClean="0"/>
          </a:p>
          <a:p>
            <a:r>
              <a:rPr lang="ru-RU" sz="2800" dirty="0" smtClean="0"/>
              <a:t>последствия </a:t>
            </a:r>
            <a:r>
              <a:rPr lang="ru-RU" sz="2800" dirty="0"/>
              <a:t>применения на территории Республики Беларусь списка запрещенных субстанций и запрещенных методов, определенных Всемирным антидопинговым агентством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недействительность </a:t>
            </a:r>
            <a:r>
              <a:rPr lang="ru-RU" sz="2800" dirty="0"/>
              <a:t>спортивных результатов, достигнутых с использованием запрещенных субстанций и (или) запрещенных методов; </a:t>
            </a:r>
            <a:endParaRPr lang="ru-RU" sz="2800" dirty="0" smtClean="0"/>
          </a:p>
          <a:p>
            <a:r>
              <a:rPr lang="ru-RU" sz="2800" dirty="0" smtClean="0"/>
              <a:t>общие </a:t>
            </a:r>
            <a:r>
              <a:rPr lang="ru-RU" sz="2800" dirty="0"/>
              <a:t>положения об ответственности спортсменов, тренеров, иных лиц, виновных в допинге в спорте; </a:t>
            </a:r>
            <a:endParaRPr lang="ru-RU" sz="2800" dirty="0" smtClean="0"/>
          </a:p>
          <a:p>
            <a:r>
              <a:rPr lang="ru-RU" sz="2800" dirty="0" smtClean="0"/>
              <a:t>меры </a:t>
            </a:r>
            <a:r>
              <a:rPr lang="ru-RU" sz="2800" dirty="0"/>
              <a:t>по предотвращению допинга в спорте и борьбе с ним и </a:t>
            </a:r>
            <a:r>
              <a:rPr lang="ru-RU" sz="2800" dirty="0" smtClean="0"/>
              <a:t>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073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5600" y="2404534"/>
            <a:ext cx="105283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3. Указы и постановления Президента и Совета </a:t>
            </a: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Министров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в сфере борьбы с допингом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2995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495299"/>
            <a:ext cx="11214100" cy="5546063"/>
          </a:xfrm>
        </p:spPr>
        <p:txBody>
          <a:bodyPr>
            <a:noAutofit/>
          </a:bodyPr>
          <a:lstStyle/>
          <a:p>
            <a:r>
              <a:rPr lang="ru-RU" sz="2800" dirty="0"/>
              <a:t>В развитие положений Закона о физической культуре и спорте принято </a:t>
            </a:r>
            <a:r>
              <a:rPr lang="ru-RU" sz="2800" b="1" u="sng" dirty="0"/>
              <a:t>Положение об антидопинговых правилах Республики Беларусь</a:t>
            </a:r>
            <a:r>
              <a:rPr lang="ru-RU" sz="2800" dirty="0"/>
              <a:t>, утвержденное постановлением Министерства спорта и туризма Республики Беларусь от 11 июля 2014 г. № 22 (в ред. постановления </a:t>
            </a:r>
            <a:r>
              <a:rPr lang="ru-RU" sz="2800" dirty="0" err="1"/>
              <a:t>Минспорта</a:t>
            </a:r>
            <a:r>
              <a:rPr lang="ru-RU" sz="2800" dirty="0"/>
              <a:t> от 26.06.2017 № 22) (далее – Положение). </a:t>
            </a:r>
            <a:endParaRPr lang="ru-RU" sz="2800" dirty="0" smtClean="0"/>
          </a:p>
          <a:p>
            <a:r>
              <a:rPr lang="ru-RU" sz="2800" b="1" u="sng" dirty="0" smtClean="0"/>
              <a:t>Антидопинговые </a:t>
            </a:r>
            <a:r>
              <a:rPr lang="ru-RU" sz="2800" b="1" u="sng" dirty="0"/>
              <a:t>правила Республики Беларусь </a:t>
            </a:r>
            <a:r>
              <a:rPr lang="ru-RU" sz="2800" dirty="0"/>
              <a:t>являются спортивными правилами, обязательными для соблюдения спортсменами и иными лицами, принимающими участие в их спортивной подготовке.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Положение </a:t>
            </a:r>
            <a:r>
              <a:rPr lang="ru-RU" sz="2800" b="1" dirty="0"/>
              <a:t>регулирует основные аспекты проведения тестирования, </a:t>
            </a:r>
            <a:r>
              <a:rPr lang="ru-RU" sz="2800" b="1" dirty="0" smtClean="0"/>
              <a:t>выдачи </a:t>
            </a:r>
            <a:r>
              <a:rPr lang="ru-RU" sz="2800" b="1" dirty="0"/>
              <a:t>разрешения на терапевтическое использование, а также обработки результатов тестирований.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30886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495299"/>
            <a:ext cx="11214100" cy="5546063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На имплементацию положений Всемирного антидопингового кодекса направлены также </a:t>
            </a:r>
            <a:r>
              <a:rPr lang="ru-RU" sz="2800" b="1" u="sng" dirty="0"/>
              <a:t>нормы Указа Президента Республики Беларусь</a:t>
            </a:r>
            <a:r>
              <a:rPr lang="ru-RU" sz="2800" dirty="0"/>
              <a:t> от 24 мая 2018 г. № 201 ”О противодействии допингу в спорте“ (далее – Указ № 201) (вступление в силу – 27.11.2018), который предусматривает, помимо прочего, </a:t>
            </a:r>
            <a:r>
              <a:rPr lang="ru-RU" sz="2800" b="1" u="sng" dirty="0"/>
              <a:t>запрет на занятие педагогической деятельностью в сфере физической культуры и спорта в случае дисквалификации спортсмена или его персонала за допинг. </a:t>
            </a:r>
            <a:endParaRPr lang="ru-RU" sz="2800" b="1" u="sng" dirty="0" smtClean="0"/>
          </a:p>
          <a:p>
            <a:r>
              <a:rPr lang="ru-RU" sz="2800" dirty="0" smtClean="0"/>
              <a:t>Дисквалифицированные </a:t>
            </a:r>
            <a:r>
              <a:rPr lang="ru-RU" sz="2800" dirty="0"/>
              <a:t>субъекты также будут </a:t>
            </a:r>
            <a:r>
              <a:rPr lang="ru-RU" sz="2800" b="1" u="sng" dirty="0"/>
              <a:t>возмещать суммы стимулирующих выплат, лишаться государственных наград,</a:t>
            </a:r>
            <a:r>
              <a:rPr lang="ru-RU" sz="2800" dirty="0"/>
              <a:t> полученных в связи с соответствующими спортивными результатами.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4246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203200"/>
            <a:ext cx="11468100" cy="651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Указом № 201 </a:t>
            </a:r>
            <a:r>
              <a:rPr lang="ru-RU" sz="2800" b="1" u="sng" dirty="0"/>
              <a:t>предусмотрена ответственность </a:t>
            </a:r>
            <a:r>
              <a:rPr lang="ru-RU" sz="2800" dirty="0"/>
              <a:t>и иных субъектов: </a:t>
            </a:r>
            <a:endParaRPr lang="ru-RU" sz="2800" dirty="0" smtClean="0"/>
          </a:p>
          <a:p>
            <a:r>
              <a:rPr lang="ru-RU" sz="2800" dirty="0" smtClean="0"/>
              <a:t>федерации </a:t>
            </a:r>
            <a:r>
              <a:rPr lang="ru-RU" sz="2800" dirty="0"/>
              <a:t>(союзы, ассоциации) по виду (видам) спорта могут быть </a:t>
            </a:r>
            <a:r>
              <a:rPr lang="ru-RU" sz="2800" b="1" u="sng" dirty="0"/>
              <a:t>исключены</a:t>
            </a:r>
            <a:r>
              <a:rPr lang="ru-RU" sz="2800" dirty="0"/>
              <a:t> из реестра федераций по виду (видам) спорта на срок до двух лет, </a:t>
            </a:r>
            <a:r>
              <a:rPr lang="ru-RU" sz="2800" b="1" u="sng" dirty="0"/>
              <a:t>лишены права</a:t>
            </a:r>
            <a:r>
              <a:rPr lang="ru-RU" sz="2800" dirty="0"/>
              <a:t> на получение государственной поддержки, </a:t>
            </a:r>
            <a:r>
              <a:rPr lang="ru-RU" sz="2800" dirty="0" smtClean="0"/>
              <a:t>освобождение </a:t>
            </a:r>
            <a:r>
              <a:rPr lang="ru-RU" sz="2800" dirty="0"/>
              <a:t>от налогов и сборов (пошлин) иностранной безвозмездной помощи;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отношении национальных и сборных команд в соответствующих случаях предусмотрены меры, включающие </a:t>
            </a:r>
            <a:r>
              <a:rPr lang="ru-RU" sz="2800" b="1" u="sng" dirty="0"/>
              <a:t>уменьшение численности и финансирования</a:t>
            </a:r>
            <a:r>
              <a:rPr lang="ru-RU" sz="2800" b="1" u="sng" dirty="0" smtClean="0"/>
              <a:t>.</a:t>
            </a:r>
          </a:p>
          <a:p>
            <a:pPr marL="0" indent="0">
              <a:buNone/>
            </a:pPr>
            <a:r>
              <a:rPr lang="ru-RU" sz="2800" dirty="0"/>
              <a:t>Среди актуальных аспектов дальнейшего развития законодательства находится вопрос об </a:t>
            </a:r>
            <a:r>
              <a:rPr lang="ru-RU" sz="2800" b="1" u="sng" dirty="0"/>
              <a:t>установлении уголовной ответственности за использование запрещенных веществ и методов, а также за склонение спортсменов к нарушению антидопинговых правил. </a:t>
            </a:r>
          </a:p>
          <a:p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12596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700" y="2404534"/>
            <a:ext cx="107188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4. Ответственность за употребление допинга согласно Трудового кодекса</a:t>
            </a:r>
          </a:p>
        </p:txBody>
      </p:sp>
    </p:spTree>
    <p:extLst>
      <p:ext uri="{BB962C8B-B14F-4D97-AF65-F5344CB8AC3E}">
        <p14:creationId xmlns:p14="http://schemas.microsoft.com/office/powerpoint/2010/main" xmlns="" val="18664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761999"/>
            <a:ext cx="10604500" cy="5279363"/>
          </a:xfrm>
        </p:spPr>
        <p:txBody>
          <a:bodyPr>
            <a:normAutofit/>
          </a:bodyPr>
          <a:lstStyle/>
          <a:p>
            <a:r>
              <a:rPr lang="ru-RU" sz="3200" dirty="0"/>
              <a:t>Вопрос ответственности за допинг в спорте также лежит в плоскости </a:t>
            </a:r>
            <a:r>
              <a:rPr lang="ru-RU" sz="3200" b="1" u="sng" dirty="0"/>
              <a:t>трудовых отношений. </a:t>
            </a:r>
            <a:endParaRPr lang="ru-RU" sz="3200" b="1" u="sng" dirty="0" smtClean="0"/>
          </a:p>
          <a:p>
            <a:r>
              <a:rPr lang="ru-RU" sz="3200" dirty="0" smtClean="0"/>
              <a:t>В </a:t>
            </a:r>
            <a:r>
              <a:rPr lang="ru-RU" sz="3200" dirty="0"/>
              <a:t>частности, согласно положениям главы 26-1 </a:t>
            </a:r>
            <a:r>
              <a:rPr lang="ru-RU" sz="3200" b="1" u="sng" dirty="0"/>
              <a:t>Трудового кодекса Республики Беларусь</a:t>
            </a:r>
            <a:r>
              <a:rPr lang="ru-RU" sz="3200" dirty="0"/>
              <a:t>, в обязанности спортсмена (как работника) входит </a:t>
            </a:r>
            <a:r>
              <a:rPr lang="ru-RU" sz="3200" b="1" dirty="0"/>
              <a:t>прохождение допинг-контроля в соответствии с законодательством о физической культуре и спорте; в обязанности тренера (как работника) – не допускать допинг в спорте. </a:t>
            </a: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460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812800"/>
            <a:ext cx="10883900" cy="5228563"/>
          </a:xfrm>
        </p:spPr>
        <p:txBody>
          <a:bodyPr>
            <a:normAutofit/>
          </a:bodyPr>
          <a:lstStyle/>
          <a:p>
            <a:r>
              <a:rPr lang="ru-RU" sz="2800" dirty="0"/>
              <a:t>В свою очередь, </a:t>
            </a:r>
            <a:r>
              <a:rPr lang="ru-RU" sz="2800" b="1" u="sng" dirty="0"/>
              <a:t>факт использования </a:t>
            </a:r>
            <a:r>
              <a:rPr lang="ru-RU" sz="2800" dirty="0"/>
              <a:t>спортсменом допинга в спорте прямо установлен в качестве дополнительного основания для </a:t>
            </a:r>
            <a:r>
              <a:rPr lang="ru-RU" sz="2800" b="1" u="sng" dirty="0"/>
              <a:t>прекращения трудового договора</a:t>
            </a:r>
            <a:r>
              <a:rPr lang="ru-RU" sz="2800" dirty="0"/>
              <a:t> со спортсменом.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случае </a:t>
            </a:r>
            <a:r>
              <a:rPr lang="ru-RU" sz="2800" b="1" u="sng" dirty="0"/>
              <a:t>спортивной дисквалификации </a:t>
            </a:r>
            <a:r>
              <a:rPr lang="ru-RU" sz="2800" dirty="0"/>
              <a:t>спортсмена или тренера на срок шесть и более месяцев, с ними также может быть </a:t>
            </a:r>
            <a:r>
              <a:rPr lang="ru-RU" sz="2800" b="1" u="sng" dirty="0"/>
              <a:t>расторгнут трудовой договор. </a:t>
            </a:r>
          </a:p>
        </p:txBody>
      </p:sp>
    </p:spTree>
    <p:extLst>
      <p:ext uri="{BB962C8B-B14F-4D97-AF65-F5344CB8AC3E}">
        <p14:creationId xmlns:p14="http://schemas.microsoft.com/office/powerpoint/2010/main" xmlns="" val="266374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028766" cy="2297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1. Конвенции </a:t>
            </a:r>
            <a:r>
              <a:rPr lang="ru-RU" sz="4400" b="1" dirty="0"/>
              <a:t>и протоколы в сфере борьбы с допингом</a:t>
            </a:r>
          </a:p>
        </p:txBody>
      </p:sp>
    </p:spTree>
    <p:extLst>
      <p:ext uri="{BB962C8B-B14F-4D97-AF65-F5344CB8AC3E}">
        <p14:creationId xmlns:p14="http://schemas.microsoft.com/office/powerpoint/2010/main" xmlns="" val="13715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546099"/>
            <a:ext cx="10782300" cy="5495263"/>
          </a:xfrm>
        </p:spPr>
        <p:txBody>
          <a:bodyPr>
            <a:normAutofit/>
          </a:bodyPr>
          <a:lstStyle/>
          <a:p>
            <a:r>
              <a:rPr lang="ru-RU" sz="2800" dirty="0"/>
              <a:t>В соответствии с </a:t>
            </a:r>
            <a:r>
              <a:rPr lang="ru-RU" sz="2800" b="1" u="sng" dirty="0"/>
              <a:t>постановлением Совета Министров Республики Беларусь </a:t>
            </a:r>
            <a:r>
              <a:rPr lang="ru-RU" sz="2800" dirty="0"/>
              <a:t>от 19 января 2006 г. № 61 (в ред. постановления Совмина от 17.04.2015 № 317), в Республике Беларусь создан </a:t>
            </a:r>
            <a:r>
              <a:rPr lang="ru-RU" sz="2800" b="1" u="sng" dirty="0"/>
              <a:t>Межведомственный координационный антидопинговый совет</a:t>
            </a:r>
            <a:r>
              <a:rPr lang="ru-RU" sz="2800" dirty="0"/>
              <a:t> при Совете Министров Республики Беларусь, в числе задач которого, помимо прочего, названы координация взаимодействия органов государственного управления, организаций физической культуры и спорта, иных организаций в области антидопингового контроля, а также контроль за эффективностью принимаемых в республике мер по пресечению использования в спорте запрещенных веществ и методов.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1069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77801"/>
            <a:ext cx="11430000" cy="5863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В 2018 г. </a:t>
            </a:r>
            <a:endParaRPr lang="ru-RU" sz="2800" b="1" dirty="0" smtClean="0"/>
          </a:p>
          <a:p>
            <a:r>
              <a:rPr lang="ru-RU" sz="2800" b="1" u="sng" dirty="0" smtClean="0"/>
              <a:t>Министерством </a:t>
            </a:r>
            <a:r>
              <a:rPr lang="ru-RU" sz="2800" b="1" u="sng" dirty="0"/>
              <a:t>спорта и туризма Республики Беларусь утверждены формы типовых договоров </a:t>
            </a:r>
            <a:r>
              <a:rPr lang="ru-RU" sz="2800" dirty="0" smtClean="0"/>
              <a:t>о:</a:t>
            </a:r>
          </a:p>
          <a:p>
            <a:r>
              <a:rPr lang="ru-RU" sz="2800" dirty="0" smtClean="0"/>
              <a:t>развитии </a:t>
            </a:r>
            <a:r>
              <a:rPr lang="ru-RU" sz="2800" dirty="0"/>
              <a:t>вида (видов) </a:t>
            </a:r>
            <a:r>
              <a:rPr lang="ru-RU" sz="2800" dirty="0" smtClean="0"/>
              <a:t>спорта </a:t>
            </a:r>
            <a:endParaRPr lang="ru-RU" sz="2800" dirty="0"/>
          </a:p>
          <a:p>
            <a:r>
              <a:rPr lang="ru-RU" sz="2800" dirty="0" smtClean="0"/>
              <a:t>совместной </a:t>
            </a:r>
            <a:r>
              <a:rPr lang="ru-RU" sz="2800" dirty="0"/>
              <a:t>деятельности по развитию вида (видов) спорта (постановление Министерства спорта и туризма Республики Беларусь от 18 апреля 2018 г. № 26</a:t>
            </a:r>
            <a:r>
              <a:rPr lang="ru-RU" sz="2800" dirty="0" smtClean="0"/>
              <a:t>) </a:t>
            </a:r>
          </a:p>
          <a:p>
            <a:r>
              <a:rPr lang="ru-RU" sz="2800" dirty="0" smtClean="0"/>
              <a:t>спортивной </a:t>
            </a:r>
            <a:r>
              <a:rPr lang="ru-RU" sz="2800" dirty="0"/>
              <a:t>подготовке (постановление Министерства спорта и туризма Республики Беларусь от 18 апреля 2018 г. № 25</a:t>
            </a:r>
            <a:r>
              <a:rPr lang="ru-RU" sz="2800" dirty="0" smtClean="0"/>
              <a:t>)</a:t>
            </a:r>
          </a:p>
          <a:p>
            <a:pPr marL="0" indent="0">
              <a:buNone/>
            </a:pPr>
            <a:r>
              <a:rPr lang="ru-RU" sz="2800" dirty="0" smtClean="0"/>
              <a:t>В них приведены рекомендуемые </a:t>
            </a:r>
            <a:r>
              <a:rPr lang="ru-RU" sz="2800" dirty="0"/>
              <a:t>к отражению в договорах </a:t>
            </a:r>
            <a:r>
              <a:rPr lang="ru-RU" sz="2800" b="1" u="sng" dirty="0"/>
              <a:t>права и обязанности сторон в отношении противодействия допингу в спорте.</a:t>
            </a:r>
          </a:p>
        </p:txBody>
      </p:sp>
    </p:spTree>
    <p:extLst>
      <p:ext uri="{BB962C8B-B14F-4D97-AF65-F5344CB8AC3E}">
        <p14:creationId xmlns:p14="http://schemas.microsoft.com/office/powerpoint/2010/main" xmlns="" val="15704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482599"/>
            <a:ext cx="10858500" cy="55587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Положение о порядке выплаты и размерах стипендий </a:t>
            </a:r>
            <a:r>
              <a:rPr lang="ru-RU" sz="2800" dirty="0"/>
              <a:t>спортсменам национальных и сборных команд Республики Беларусь по видам спорта, спортивному резерву за счет средств местных бюджетов, утвержденное постановлением Совета Министров Республики Беларусь от 12 июля 2018 г. № 528, устанавливает правило о </a:t>
            </a:r>
            <a:r>
              <a:rPr lang="ru-RU" sz="2800" b="1" u="sng" dirty="0"/>
              <a:t>приостановке выплаты </a:t>
            </a:r>
            <a:r>
              <a:rPr lang="ru-RU" sz="2800" dirty="0"/>
              <a:t>стипендий в случаях возможного нарушения спортсменом антидопинговых правил на срок проведения соответствующего расследования.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дальнейшем факт (не)применения дисквалификации напрямую влияет на факт (не)возобновления выплаты стипендии.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0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711200"/>
            <a:ext cx="11569700" cy="5829300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Постановление Министерства образования Республики Беларусь </a:t>
            </a:r>
            <a:r>
              <a:rPr lang="ru-RU" sz="2800" dirty="0"/>
              <a:t>от 14 сентября 2017 г. № 130 содержит требования к образовательным стандартам </a:t>
            </a:r>
            <a:r>
              <a:rPr lang="ru-RU" sz="2800" b="1" u="sng" dirty="0"/>
              <a:t>переподготовки руководящих работников и специалистов.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частности, специальность 1-24 01 73 ”Спортивное право“ </a:t>
            </a:r>
            <a:r>
              <a:rPr lang="ru-RU" sz="2800" b="1" u="sng" dirty="0"/>
              <a:t>(квалификация ”Юрист со знанием спортивного права“) </a:t>
            </a:r>
            <a:r>
              <a:rPr lang="ru-RU" sz="2800" dirty="0"/>
              <a:t>предполагает в числе прочих наличие определенных компетенций (в части знаний антидопингового законодательства, в том числе, международного, структуры и функций национальных и международных профильных организаций, основных положений об организации допингового контроля, мер ответственности за нарушения и т.д.).</a:t>
            </a:r>
          </a:p>
        </p:txBody>
      </p:sp>
    </p:spTree>
    <p:extLst>
      <p:ext uri="{BB962C8B-B14F-4D97-AF65-F5344CB8AC3E}">
        <p14:creationId xmlns:p14="http://schemas.microsoft.com/office/powerpoint/2010/main" xmlns="" val="22491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003299"/>
            <a:ext cx="11226800" cy="5038063"/>
          </a:xfrm>
        </p:spPr>
        <p:txBody>
          <a:bodyPr>
            <a:normAutofit/>
          </a:bodyPr>
          <a:lstStyle/>
          <a:p>
            <a:r>
              <a:rPr lang="ru-RU" sz="3200" b="1" dirty="0"/>
              <a:t>Таким образом, антидопинговое законодательство Республики Беларусь сформировано на основе требований международных обязательств государства, а его современное состояние предполагает необходимость точечных мер, принимаемых в целях наиболее полного и непротиворечивого регулирования соответствующих общественных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42315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469899"/>
            <a:ext cx="11442700" cy="55714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развития и координации борьбы с допингом, содействия в принятии единых антидопинговых стандартов, защиты ”духа спорта“, являющегося сущностью олимпийского движения, в Республике Беларусь проделана существенная работа по формированию </a:t>
            </a:r>
            <a:r>
              <a:rPr lang="ru-RU" sz="2800" b="1" u="sng" dirty="0"/>
              <a:t>нормативно-правовой </a:t>
            </a:r>
            <a:r>
              <a:rPr lang="ru-RU" sz="2800" b="1" u="sng" dirty="0" smtClean="0"/>
              <a:t>базы</a:t>
            </a:r>
            <a:r>
              <a:rPr lang="ru-RU" sz="2800" dirty="0" smtClean="0"/>
              <a:t> в данной сфере общественных отношений.</a:t>
            </a:r>
          </a:p>
          <a:p>
            <a:r>
              <a:rPr lang="ru-RU" sz="2800" dirty="0" smtClean="0"/>
              <a:t>Так, Законом Республики Беларусь от 4 января 2006 г. № 83-З </a:t>
            </a:r>
            <a:r>
              <a:rPr lang="ru-RU" sz="2800" b="1" u="sng" dirty="0" smtClean="0"/>
              <a:t>ратифицирована Конвенция</a:t>
            </a:r>
            <a:r>
              <a:rPr lang="ru-RU" sz="2800" dirty="0" smtClean="0"/>
              <a:t> против применения допинга от 16 ноября 1989 г. (далее – Конвенция 1989 г.). </a:t>
            </a:r>
          </a:p>
          <a:p>
            <a:r>
              <a:rPr lang="ru-RU" sz="2800" dirty="0" smtClean="0"/>
              <a:t>Согласно </a:t>
            </a:r>
            <a:r>
              <a:rPr lang="ru-RU" sz="2800" dirty="0"/>
              <a:t>положениям указанного Закона, </a:t>
            </a:r>
            <a:r>
              <a:rPr lang="ru-RU" sz="2800" b="1" u="sng" dirty="0"/>
              <a:t>Министерство спорта и туризма Республики Беларусь</a:t>
            </a:r>
            <a:r>
              <a:rPr lang="ru-RU" sz="2800" dirty="0"/>
              <a:t> определено органом, координирующим </a:t>
            </a:r>
            <a:r>
              <a:rPr lang="ru-RU" sz="2800" b="1" u="sng" dirty="0"/>
              <a:t>исполнение</a:t>
            </a:r>
            <a:r>
              <a:rPr lang="ru-RU" sz="2800" dirty="0"/>
              <a:t> Конвенции.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43898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558801"/>
            <a:ext cx="10731500" cy="5482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Конвенция 1989 г. </a:t>
            </a:r>
            <a:r>
              <a:rPr lang="ru-RU" sz="2800" b="1" u="sng" dirty="0"/>
              <a:t>содержит</a:t>
            </a:r>
            <a:r>
              <a:rPr lang="ru-RU" sz="2800" dirty="0"/>
              <a:t>, помимо прочего, положения о: </a:t>
            </a:r>
            <a:endParaRPr lang="ru-RU" sz="2800" dirty="0" smtClean="0"/>
          </a:p>
          <a:p>
            <a:r>
              <a:rPr lang="ru-RU" sz="2800" b="1" dirty="0" smtClean="0"/>
              <a:t>мерах</a:t>
            </a:r>
            <a:r>
              <a:rPr lang="ru-RU" sz="2800" dirty="0"/>
              <a:t>, направленных на ограничение доступности допинга и применения запрещенных допинговых препаратов и методов допинга; </a:t>
            </a:r>
            <a:endParaRPr lang="ru-RU" sz="2800" dirty="0" smtClean="0"/>
          </a:p>
          <a:p>
            <a:r>
              <a:rPr lang="ru-RU" sz="2800" b="1" dirty="0" smtClean="0"/>
              <a:t>информационно-просветительской </a:t>
            </a:r>
            <a:r>
              <a:rPr lang="ru-RU" sz="2800" b="1" dirty="0"/>
              <a:t>деятельности </a:t>
            </a:r>
            <a:r>
              <a:rPr lang="ru-RU" sz="2800" dirty="0"/>
              <a:t>государств – участников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 </a:t>
            </a:r>
            <a:r>
              <a:rPr lang="ru-RU" sz="2800" b="1" dirty="0"/>
              <a:t>сотрудничестве</a:t>
            </a:r>
            <a:r>
              <a:rPr lang="ru-RU" sz="2800" dirty="0"/>
              <a:t> сторон со спортивными организациями в отношении принимаемых ими мер и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42437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90501"/>
            <a:ext cx="10858500" cy="5850862"/>
          </a:xfrm>
        </p:spPr>
        <p:txBody>
          <a:bodyPr>
            <a:noAutofit/>
          </a:bodyPr>
          <a:lstStyle/>
          <a:p>
            <a:r>
              <a:rPr lang="ru-RU" sz="2800" dirty="0"/>
              <a:t>Законом Республики Беларусь от 10 ноября 2017 г. № 60-З </a:t>
            </a:r>
            <a:r>
              <a:rPr lang="ru-RU" sz="2800" b="1" u="sng" dirty="0"/>
              <a:t>ратифицирован Дополнительный протокол </a:t>
            </a:r>
            <a:r>
              <a:rPr lang="ru-RU" sz="2800" dirty="0"/>
              <a:t>к Конвенции против применения допинга, принятый 12 сентября 2002 г.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Дополнительным </a:t>
            </a:r>
            <a:r>
              <a:rPr lang="ru-RU" sz="2800" dirty="0"/>
              <a:t>протоколом к Конвенции 1989 г. </a:t>
            </a:r>
            <a:r>
              <a:rPr lang="ru-RU" sz="2800" b="1" u="sng" dirty="0"/>
              <a:t>определяются: </a:t>
            </a:r>
            <a:endParaRPr lang="ru-RU" sz="2800" b="1" u="sng" dirty="0" smtClean="0"/>
          </a:p>
          <a:p>
            <a:r>
              <a:rPr lang="ru-RU" sz="2800" dirty="0" smtClean="0"/>
              <a:t>взаимное </a:t>
            </a:r>
            <a:r>
              <a:rPr lang="ru-RU" sz="2800" b="1" dirty="0"/>
              <a:t>признание</a:t>
            </a:r>
            <a:r>
              <a:rPr lang="ru-RU" sz="2800" dirty="0"/>
              <a:t> сторонами допинг-контроля (в отношении компетентности спортивных или национальных антидопинговых организаций в вопросах проведения допинг-контроля); </a:t>
            </a:r>
            <a:endParaRPr lang="ru-RU" sz="2800" dirty="0" smtClean="0"/>
          </a:p>
          <a:p>
            <a:r>
              <a:rPr lang="ru-RU" sz="2800" b="1" dirty="0" smtClean="0"/>
              <a:t>усиление</a:t>
            </a:r>
            <a:r>
              <a:rPr lang="ru-RU" sz="2800" dirty="0" smtClean="0"/>
              <a:t> </a:t>
            </a:r>
            <a:r>
              <a:rPr lang="ru-RU" sz="2800" dirty="0"/>
              <a:t>применения Конвенции 1989 г. (в отношении субъектов, наблюдающих за применением и выполнением положений соглашения).</a:t>
            </a:r>
          </a:p>
        </p:txBody>
      </p:sp>
    </p:spTree>
    <p:extLst>
      <p:ext uri="{BB962C8B-B14F-4D97-AF65-F5344CB8AC3E}">
        <p14:creationId xmlns:p14="http://schemas.microsoft.com/office/powerpoint/2010/main" xmlns="" val="15228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774699"/>
            <a:ext cx="10325100" cy="5266663"/>
          </a:xfrm>
        </p:spPr>
        <p:txBody>
          <a:bodyPr>
            <a:normAutofit/>
          </a:bodyPr>
          <a:lstStyle/>
          <a:p>
            <a:r>
              <a:rPr lang="ru-RU" sz="2800" dirty="0"/>
              <a:t>В соответствии с положениями Закона Республики Беларусь от 16 июля 2008 г. № 401-З, Республика Беларусь </a:t>
            </a:r>
            <a:r>
              <a:rPr lang="ru-RU" sz="2800" b="1" u="sng" dirty="0"/>
              <a:t>присоединилась </a:t>
            </a:r>
            <a:r>
              <a:rPr lang="ru-RU" sz="2800" dirty="0"/>
              <a:t>к Международной </a:t>
            </a:r>
            <a:r>
              <a:rPr lang="ru-RU" sz="2800" b="1" u="sng" dirty="0"/>
              <a:t>конвенции</a:t>
            </a:r>
            <a:r>
              <a:rPr lang="ru-RU" sz="2800" dirty="0"/>
              <a:t> о борьбе с допингом в спорте от 19 октября 2005 г. (далее – Конвенция 2005 г.). </a:t>
            </a:r>
            <a:endParaRPr lang="ru-RU" sz="2800" dirty="0" smtClean="0"/>
          </a:p>
          <a:p>
            <a:r>
              <a:rPr lang="ru-RU" sz="2800" b="1" u="sng" dirty="0" smtClean="0"/>
              <a:t>Министерство </a:t>
            </a:r>
            <a:r>
              <a:rPr lang="ru-RU" sz="2800" b="1" u="sng" dirty="0"/>
              <a:t>спорта и туризма </a:t>
            </a:r>
            <a:r>
              <a:rPr lang="ru-RU" sz="2800" dirty="0"/>
              <a:t>Республики Беларусь </a:t>
            </a:r>
            <a:r>
              <a:rPr lang="ru-RU" sz="2800" b="1" u="sng" dirty="0"/>
              <a:t>определено</a:t>
            </a:r>
            <a:r>
              <a:rPr lang="ru-RU" sz="2800" dirty="0"/>
              <a:t> органом, ответственным за выполнение обязательств, принятых Республикой Беларусь по данной Конвенции.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43653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215901"/>
            <a:ext cx="11874500" cy="58254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Предмет регулирования Конвенции 2005 г. </a:t>
            </a:r>
            <a:r>
              <a:rPr lang="ru-RU" sz="2800" b="1" u="sng" dirty="0"/>
              <a:t>включает вопросы: </a:t>
            </a:r>
            <a:endParaRPr lang="ru-RU" sz="2800" b="1" u="sng" dirty="0" smtClean="0"/>
          </a:p>
          <a:p>
            <a:r>
              <a:rPr lang="ru-RU" sz="2400" dirty="0" smtClean="0"/>
              <a:t>деятельности </a:t>
            </a:r>
            <a:r>
              <a:rPr lang="ru-RU" sz="2400" dirty="0"/>
              <a:t>по борьбе с допингом на национальном уровне (ограничение доступности запрещенных субстанций и методов и их использования в спорте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меры </a:t>
            </a:r>
            <a:r>
              <a:rPr lang="ru-RU" sz="2400" dirty="0"/>
              <a:t>в отношении вспомогательного персонала спортсмена; </a:t>
            </a:r>
            <a:endParaRPr lang="ru-RU" sz="2400" dirty="0" smtClean="0"/>
          </a:p>
          <a:p>
            <a:r>
              <a:rPr lang="ru-RU" sz="2400" dirty="0" smtClean="0"/>
              <a:t>меры </a:t>
            </a:r>
            <a:r>
              <a:rPr lang="ru-RU" sz="2400" dirty="0"/>
              <a:t>по содействию допинг-контролю и др.); </a:t>
            </a:r>
            <a:endParaRPr lang="ru-RU" sz="2400" dirty="0" smtClean="0"/>
          </a:p>
          <a:p>
            <a:r>
              <a:rPr lang="ru-RU" sz="2400" dirty="0" smtClean="0"/>
              <a:t>международного </a:t>
            </a:r>
            <a:r>
              <a:rPr lang="ru-RU" sz="2400" dirty="0"/>
              <a:t>сотрудничества (сотрудничество между антидопинговыми организациями и спортивными организациями; </a:t>
            </a:r>
            <a:r>
              <a:rPr lang="ru-RU" sz="2400" dirty="0" smtClean="0"/>
              <a:t>международное </a:t>
            </a:r>
            <a:r>
              <a:rPr lang="ru-RU" sz="2400" dirty="0"/>
              <a:t>сотрудничество в области допинг-контроля; поддержка миссии Всемирного антидопингового агентства и др.); </a:t>
            </a:r>
            <a:endParaRPr lang="ru-RU" sz="2400" dirty="0" smtClean="0"/>
          </a:p>
          <a:p>
            <a:r>
              <a:rPr lang="ru-RU" sz="2400" dirty="0" smtClean="0"/>
              <a:t>образования </a:t>
            </a:r>
            <a:r>
              <a:rPr lang="ru-RU" sz="2400" dirty="0"/>
              <a:t>и подготовки (профессиональные кодексы поведения; образование и подготовка на постоянной основе по вопросам борьбы с допингом и др.); проведению исследований по вопросам борьбы с допингом; </a:t>
            </a:r>
            <a:endParaRPr lang="ru-RU" sz="2400" dirty="0" smtClean="0"/>
          </a:p>
          <a:p>
            <a:r>
              <a:rPr lang="ru-RU" sz="2400" dirty="0" smtClean="0"/>
              <a:t>мониторингу </a:t>
            </a:r>
            <a:r>
              <a:rPr lang="ru-RU" sz="2400" dirty="0"/>
              <a:t>выполнения положений соглашения.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3626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77800" y="2442634"/>
            <a:ext cx="101600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2. Закон Республики Беларусь </a:t>
            </a: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«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О физической культур и спорте»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8846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660399"/>
            <a:ext cx="10528300" cy="53809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Закон Республики Беларусь от 4 января 2014 г. № 125-З ”О физической культуре и спорте“ (в ред. Закона Республики Беларусь от </a:t>
            </a:r>
            <a:r>
              <a:rPr lang="ru-RU" sz="2800" b="1" u="sng" dirty="0" smtClean="0"/>
              <a:t>19.08.2022 </a:t>
            </a:r>
            <a:r>
              <a:rPr lang="ru-RU" sz="2800" b="1" u="sng" dirty="0"/>
              <a:t>№ </a:t>
            </a:r>
            <a:r>
              <a:rPr lang="ru-RU" sz="2800" b="1" u="sng" dirty="0" smtClean="0"/>
              <a:t>200-З</a:t>
            </a:r>
            <a:r>
              <a:rPr lang="ru-RU" sz="2800" b="1" u="sng" dirty="0"/>
              <a:t>)</a:t>
            </a:r>
            <a:r>
              <a:rPr lang="ru-RU" sz="2800" dirty="0"/>
              <a:t> (далее – Закон о физической культуре и спорте) определяет предотвращение допинга в спорте и борьбу с ним в качестве одного из основных направлений государственной политики в сфере физической культуры и спорта. </a:t>
            </a:r>
            <a:endParaRPr lang="ru-RU" sz="2800" dirty="0" smtClean="0"/>
          </a:p>
          <a:p>
            <a:r>
              <a:rPr lang="ru-RU" sz="2800" dirty="0" smtClean="0"/>
              <a:t>Общее </a:t>
            </a:r>
            <a:r>
              <a:rPr lang="ru-RU" sz="2800" b="1" u="sng" dirty="0"/>
              <a:t>руководство</a:t>
            </a:r>
            <a:r>
              <a:rPr lang="ru-RU" sz="2800" dirty="0"/>
              <a:t> по организации допинг-контроля в республике осуществляет </a:t>
            </a:r>
            <a:r>
              <a:rPr lang="ru-RU" sz="2800" b="1" u="sng" dirty="0"/>
              <a:t>Министерство спорта и туризма Республики Беларусь.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53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99BE08-AF96-4A32-95DE-BAF7B1FC263C}"/>
</file>

<file path=customXml/itemProps2.xml><?xml version="1.0" encoding="utf-8"?>
<ds:datastoreItem xmlns:ds="http://schemas.openxmlformats.org/officeDocument/2006/customXml" ds:itemID="{F67F4650-199D-452D-BD03-A9CBB1BBF9F4}"/>
</file>

<file path=customXml/itemProps3.xml><?xml version="1.0" encoding="utf-8"?>
<ds:datastoreItem xmlns:ds="http://schemas.openxmlformats.org/officeDocument/2006/customXml" ds:itemID="{8D1C4C6C-8C17-457B-AF78-5E9FF030860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680</TotalTime>
  <Words>1577</Words>
  <Application>Microsoft Office PowerPoint</Application>
  <PresentationFormat>Произвольный</PresentationFormat>
  <Paragraphs>70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Грань</vt:lpstr>
      <vt:lpstr>Тема 3. Развитие и совершенствование законодательной базы Республики Беларусь в сфере борьбы с допингом</vt:lpstr>
      <vt:lpstr>Слайд 2</vt:lpstr>
      <vt:lpstr>Слайд 3</vt:lpstr>
      <vt:lpstr>Слайд 4</vt:lpstr>
      <vt:lpstr>Слайд 5</vt:lpstr>
      <vt:lpstr>Слайд 6</vt:lpstr>
      <vt:lpstr>Слайд 7</vt:lpstr>
      <vt:lpstr>2. Закон Республики Беларусь  «О физической культур и спорте» </vt:lpstr>
      <vt:lpstr>Слайд 9</vt:lpstr>
      <vt:lpstr>Слайд 10</vt:lpstr>
      <vt:lpstr>Функции агентства (НАДА):</vt:lpstr>
      <vt:lpstr>Слайд 12</vt:lpstr>
      <vt:lpstr>3. Указы и постановления Президента и Совета Министров в сфере борьбы с допингом </vt:lpstr>
      <vt:lpstr>Слайд 14</vt:lpstr>
      <vt:lpstr>Слайд 15</vt:lpstr>
      <vt:lpstr>Слайд 16</vt:lpstr>
      <vt:lpstr>4. Ответственность за употребление допинга согласно Трудового кодекса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БОРЬБЫ С ДОПИНГОМ В СПОРТЕ</dc:title>
  <dc:creator>Андрей</dc:creator>
  <cp:lastModifiedBy>user</cp:lastModifiedBy>
  <cp:revision>39</cp:revision>
  <dcterms:created xsi:type="dcterms:W3CDTF">2019-09-04T12:44:25Z</dcterms:created>
  <dcterms:modified xsi:type="dcterms:W3CDTF">2025-01-16T09:56:52Z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